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13"/>
  </p:notesMasterIdLst>
  <p:handoutMasterIdLst>
    <p:handoutMasterId r:id="rId14"/>
  </p:handoutMasterIdLst>
  <p:sldIdLst>
    <p:sldId id="603" r:id="rId8"/>
    <p:sldId id="2366" r:id="rId9"/>
    <p:sldId id="1782" r:id="rId10"/>
    <p:sldId id="2364" r:id="rId11"/>
    <p:sldId id="2365" r:id="rId12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91A2BF"/>
    <a:srgbClr val="66BA36"/>
    <a:srgbClr val="595757"/>
    <a:srgbClr val="E4EBEA"/>
    <a:srgbClr val="C00000"/>
    <a:srgbClr val="221815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presProps" Target="presProps.xml"/><Relationship Id="rId10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888278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2023/11/28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1" r:id="rId4"/>
    <p:sldLayoutId id="2147483975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1B0F90-5BB2-B14C-B80E-03C5582E7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98972"/>
            <a:ext cx="12174701" cy="6956972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62674" y="4149951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149951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692696"/>
            <a:ext cx="6409952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6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-AI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集群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(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存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)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7" y="1962001"/>
            <a:ext cx="11076543" cy="187220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9600" dirty="0">
                <a:solidFill>
                  <a:schemeClr val="tx2"/>
                </a:solidFill>
                <a:latin typeface="Gill Sans MT" panose="020B0502020104020203" pitchFamily="34" charset="0"/>
              </a:rPr>
              <a:t>数据存储现状</a:t>
            </a:r>
            <a:r>
              <a:rPr lang="en-US" altLang="zh-CN" sz="9600" dirty="0">
                <a:solidFill>
                  <a:schemeClr val="tx2"/>
                </a:solidFill>
                <a:latin typeface="Gill Sans MT" panose="020B0502020104020203" pitchFamily="34" charset="0"/>
              </a:rPr>
              <a:t>&amp;</a:t>
            </a:r>
            <a:r>
              <a:rPr lang="zh-CN" altLang="en-US" sz="9600" dirty="0">
                <a:solidFill>
                  <a:schemeClr val="tx2"/>
                </a:solidFill>
                <a:latin typeface="Gill Sans MT" panose="020B0502020104020203" pitchFamily="34" charset="0"/>
              </a:rPr>
              <a:t>场景</a:t>
            </a:r>
            <a:endParaRPr lang="zh-CN" altLang="en-US" sz="115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AB7F5A4-4C36-1543-8845-5E0AF2D85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D9012B2-76D8-774E-ABEC-BCA1CBD527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存储主要依赖的还是云上的 </a:t>
            </a:r>
            <a:r>
              <a:rPr lang="en-US" altLang="zh-CN" b="1" dirty="0"/>
              <a:t>VPC </a:t>
            </a:r>
            <a:r>
              <a:rPr lang="zh-CN" altLang="en-US" b="1" dirty="0"/>
              <a:t>网络，百度智能云在 </a:t>
            </a:r>
            <a:r>
              <a:rPr lang="en-US" altLang="zh-CN" b="1" dirty="0"/>
              <a:t>VPC </a:t>
            </a:r>
            <a:r>
              <a:rPr lang="zh-CN" altLang="en-US" b="1" dirty="0"/>
              <a:t>网络上也做了相应的高性能支持。</a:t>
            </a:r>
            <a:r>
              <a:rPr lang="zh-CN" altLang="en-US" dirty="0"/>
              <a:t>比如如果要访问并行文件系统 </a:t>
            </a:r>
            <a:r>
              <a:rPr lang="en-US" altLang="zh-CN" dirty="0"/>
              <a:t>PFS</a:t>
            </a:r>
            <a:r>
              <a:rPr lang="zh-CN" altLang="en-US" dirty="0"/>
              <a:t>，我们有高性能的弹性 </a:t>
            </a:r>
            <a:r>
              <a:rPr lang="en-US" altLang="zh-CN" dirty="0"/>
              <a:t>RDMA </a:t>
            </a:r>
            <a:r>
              <a:rPr lang="zh-CN" altLang="en-US" dirty="0"/>
              <a:t>技术进行支撑，单客户端能够做到 </a:t>
            </a:r>
            <a:r>
              <a:rPr lang="en-US" altLang="zh-CN" dirty="0"/>
              <a:t>200G </a:t>
            </a:r>
            <a:r>
              <a:rPr lang="zh-CN" altLang="en-US" dirty="0"/>
              <a:t>的带宽。</a:t>
            </a:r>
          </a:p>
          <a:p>
            <a:r>
              <a:rPr lang="zh-CN" altLang="en-US" dirty="0"/>
              <a:t>而如果要访问普通的文件存储 </a:t>
            </a:r>
            <a:r>
              <a:rPr lang="en-US" altLang="zh-CN" dirty="0"/>
              <a:t>CFS </a:t>
            </a:r>
            <a:r>
              <a:rPr lang="zh-CN" altLang="en-US" dirty="0"/>
              <a:t>或者是对象存储 </a:t>
            </a:r>
            <a:r>
              <a:rPr lang="en-US" altLang="zh-CN" dirty="0"/>
              <a:t>BOS</a:t>
            </a:r>
            <a:r>
              <a:rPr lang="zh-CN" altLang="en-US" dirty="0"/>
              <a:t>，也可以通过挂载我们的高性能硬件负载均衡实例，单客户端获得超过 </a:t>
            </a:r>
            <a:r>
              <a:rPr lang="en-US" altLang="zh-CN" dirty="0"/>
              <a:t>10G </a:t>
            </a:r>
            <a:r>
              <a:rPr lang="zh-CN" altLang="en-US" dirty="0"/>
              <a:t>的稳定带宽。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558FFF-1212-8242-A18A-259E356B0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043" y="2494280"/>
            <a:ext cx="68580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06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622B47-C5EE-2545-9501-4E3CB1AC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环同步（</a:t>
            </a:r>
            <a:r>
              <a:rPr lang="en-US" altLang="zh-CN" dirty="0"/>
              <a:t>Ring Synchronization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2FF2D9-85F1-4641-8D89-D19A210BE4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存储层面，训练场景下，几千台计算节点会同时读取一批数据集，需要尽可能缩短数据集的加载时长。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0571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0E68E3-7A8E-6A45-87AC-32DC72FF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统一对象存储方案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4E60A7-BA19-E54F-A1C6-6F719D5320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COS+GooseFS</a:t>
            </a:r>
            <a:r>
              <a:rPr lang="zh-CN" altLang="en-US" dirty="0"/>
              <a:t>对象存储方案，提供多层缓存加速，大幅提升端到端的数据读取性能；将公开数据集、训练数据、模型结果统一存储到对象存储</a:t>
            </a:r>
            <a:r>
              <a:rPr lang="en-US" altLang="zh-CN" dirty="0"/>
              <a:t>COS</a:t>
            </a:r>
            <a:r>
              <a:rPr lang="zh-CN" altLang="en-US" dirty="0"/>
              <a:t>中，实现数据统一存储和高效流转。</a:t>
            </a:r>
          </a:p>
          <a:p>
            <a:r>
              <a:rPr lang="zh-CN" altLang="en-US" dirty="0"/>
              <a:t>同时，</a:t>
            </a:r>
            <a:r>
              <a:rPr lang="en-US" altLang="zh-CN" dirty="0"/>
              <a:t>GooseFS</a:t>
            </a:r>
            <a:r>
              <a:rPr lang="zh-CN" altLang="en-US" dirty="0"/>
              <a:t>按需将热数据缓存到</a:t>
            </a:r>
            <a:r>
              <a:rPr lang="en-US" altLang="zh-CN" dirty="0"/>
              <a:t>GPU</a:t>
            </a:r>
            <a:r>
              <a:rPr lang="zh-CN" altLang="en-US" dirty="0"/>
              <a:t>内存和本地盘中，利用数据本地性提供高性能访问。</a:t>
            </a:r>
          </a:p>
          <a:p>
            <a:br>
              <a:rPr lang="zh-CN" altLang="en-US" dirty="0"/>
            </a:br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C08587-A242-884E-889E-9440B8FB9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837" y="3267404"/>
            <a:ext cx="40640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483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337FBB7-14FB-5C4A-A73E-CB222E6A6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ED52BCB-B6E3-F648-B222-989393932B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CFS Turbo</a:t>
            </a:r>
            <a:r>
              <a:rPr lang="zh-CN" altLang="en-US" dirty="0"/>
              <a:t>高性能并行文件存储方案，采取多级缓存加速，基于全分布式架构，提供</a:t>
            </a:r>
            <a:r>
              <a:rPr lang="en-US" altLang="zh-CN" dirty="0"/>
              <a:t>100GB/s</a:t>
            </a:r>
            <a:r>
              <a:rPr lang="zh-CN" altLang="en-US" dirty="0"/>
              <a:t>带宽、</a:t>
            </a:r>
            <a:r>
              <a:rPr lang="en-US" altLang="zh-CN" dirty="0"/>
              <a:t>1000</a:t>
            </a:r>
            <a:r>
              <a:rPr lang="zh-CN" altLang="en-US" dirty="0"/>
              <a:t>万</a:t>
            </a:r>
            <a:r>
              <a:rPr lang="en-US" altLang="zh-CN" dirty="0"/>
              <a:t>IOPS</a:t>
            </a:r>
            <a:r>
              <a:rPr lang="zh-CN" altLang="en-US" dirty="0"/>
              <a:t>的极致性能。并通过持久化客户端缓存技术，将裸金属服务器本地</a:t>
            </a:r>
            <a:r>
              <a:rPr lang="en-US" altLang="zh-CN" dirty="0"/>
              <a:t>NVMe SSD</a:t>
            </a:r>
            <a:r>
              <a:rPr lang="zh-CN" altLang="en-US" dirty="0"/>
              <a:t>和</a:t>
            </a:r>
            <a:r>
              <a:rPr lang="en-US" altLang="zh-CN" dirty="0"/>
              <a:t>Turbo</a:t>
            </a:r>
            <a:r>
              <a:rPr lang="zh-CN" altLang="en-US" dirty="0"/>
              <a:t>文件系统构成统一命名空间，实现微秒级延时，解決大模型场景大数据量、高带宽、低延时的</a:t>
            </a:r>
            <a:r>
              <a:rPr lang="zh-CN" altLang="en-US"/>
              <a:t>诉求。同时</a:t>
            </a:r>
            <a:r>
              <a:rPr lang="zh-CN" altLang="en-US" dirty="0"/>
              <a:t>，通过智能分层技术，自动对冷热数据分层，节省</a:t>
            </a:r>
            <a:r>
              <a:rPr lang="en-US" altLang="zh-CN" dirty="0"/>
              <a:t>80%</a:t>
            </a:r>
            <a:r>
              <a:rPr lang="zh-CN" altLang="en-US" dirty="0"/>
              <a:t>的存储成本，提供极致的性价比。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AE3475-B420-7941-B8FB-03CF9E4C2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01" y="3302219"/>
            <a:ext cx="40640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2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25734</TotalTime>
  <Words>323</Words>
  <Application>Microsoft Macintosh PowerPoint</Application>
  <PresentationFormat>自定义</PresentationFormat>
  <Paragraphs>13</Paragraphs>
  <Slides>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5</vt:i4>
      </vt:variant>
    </vt:vector>
  </HeadingPairs>
  <TitlesOfParts>
    <vt:vector size="20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环同步（Ring Synchronization）</vt:lpstr>
      <vt:lpstr>统一对象存储方案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8383</cp:revision>
  <cp:lastPrinted>2023-09-08T09:14:01Z</cp:lastPrinted>
  <dcterms:created xsi:type="dcterms:W3CDTF">2020-08-28T08:44:19Z</dcterms:created>
  <dcterms:modified xsi:type="dcterms:W3CDTF">2023-11-28T06:12:17Z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